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601200" cy="12801600" type="A3"/>
  <p:notesSz cx="9926638" cy="143557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033">
          <p15:clr>
            <a:srgbClr val="000000"/>
          </p15:clr>
        </p15:guide>
        <p15:guide id="2" pos="3024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22">
          <p15:clr>
            <a:srgbClr val="000000"/>
          </p15:clr>
        </p15:guide>
        <p15:guide id="2" pos="3127">
          <p15:clr>
            <a:srgbClr val="000000"/>
          </p15:clr>
        </p15:guide>
      </p15:notes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i/PAGKz4JvZ7WjoqBFeGCyIV+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7"/>
    <p:restoredTop sz="94660"/>
  </p:normalViewPr>
  <p:slideViewPr>
    <p:cSldViewPr snapToGrid="0">
      <p:cViewPr varScale="1">
        <p:scale>
          <a:sx n="104" d="100"/>
          <a:sy n="104" d="100"/>
        </p:scale>
        <p:origin x="4816" y="544"/>
      </p:cViewPr>
      <p:guideLst>
        <p:guide orient="horz" pos="4033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4522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2125" cy="71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2925" y="0"/>
            <a:ext cx="4302125" cy="71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944812" y="1074737"/>
            <a:ext cx="4037012" cy="5384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187" y="6818312"/>
            <a:ext cx="7942262" cy="64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13635037"/>
            <a:ext cx="4302125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2925" y="13635037"/>
            <a:ext cx="4302125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944813" y="1074738"/>
            <a:ext cx="4037012" cy="53848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187" y="6818312"/>
            <a:ext cx="7942262" cy="6462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/>
          <p:nvPr/>
        </p:nvSpPr>
        <p:spPr>
          <a:xfrm>
            <a:off x="5622925" y="13635037"/>
            <a:ext cx="4302125" cy="719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8725" tIns="69350" rIns="138725" bIns="693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lang="es-ES"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lvl="0" algn="ctr">
              <a:spcBef>
                <a:spcPts val="860"/>
              </a:spcBef>
              <a:spcAft>
                <a:spcPts val="0"/>
              </a:spcAft>
              <a:buClr>
                <a:schemeClr val="lt1"/>
              </a:buClr>
              <a:buSzPts val="430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54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758429" y="5425868"/>
            <a:ext cx="8161020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481012" y="2987675"/>
            <a:ext cx="8639175" cy="844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 rot="5400000">
            <a:off x="2579581" y="4893949"/>
            <a:ext cx="10922847" cy="2160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-1820967" y="2813688"/>
            <a:ext cx="10922847" cy="6320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576262" y="2892425"/>
            <a:ext cx="8448675" cy="863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>
            <a:spLocks noGrp="1"/>
          </p:cNvSpPr>
          <p:nvPr>
            <p:ph type="pic" idx="2"/>
          </p:nvPr>
        </p:nvSpPr>
        <p:spPr>
          <a:xfrm>
            <a:off x="1881902" y="1143847"/>
            <a:ext cx="5760720" cy="7680960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1881902" y="10019031"/>
            <a:ext cx="5760720" cy="1502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1pPr>
            <a:lvl2pPr marL="914400" lvl="1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2pPr>
            <a:lvl3pPr marL="1371600" lvl="2" indent="-228600" algn="l">
              <a:spcBef>
                <a:spcPts val="26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80061" y="509694"/>
            <a:ext cx="3158729" cy="2169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6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753803" y="509696"/>
            <a:ext cx="5367337" cy="10925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501650" algn="l">
              <a:spcBef>
                <a:spcPts val="860"/>
              </a:spcBef>
              <a:spcAft>
                <a:spcPts val="0"/>
              </a:spcAft>
              <a:buClr>
                <a:schemeClr val="lt1"/>
              </a:buClr>
              <a:buSzPts val="4300"/>
              <a:buChar char="•"/>
              <a:defRPr sz="4300"/>
            </a:lvl1pPr>
            <a:lvl2pPr marL="914400" lvl="1" indent="-469900" algn="l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Char char="–"/>
              <a:defRPr sz="3800"/>
            </a:lvl2pPr>
            <a:lvl3pPr marL="1371600" lvl="2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3pPr>
            <a:lvl4pPr marL="1828800" lvl="3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/>
            </a:lvl4pPr>
            <a:lvl5pPr marL="2286000" lvl="4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»"/>
              <a:defRPr sz="2600"/>
            </a:lvl5pPr>
            <a:lvl6pPr marL="2743200" lvl="5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6pPr>
            <a:lvl7pPr marL="3200400" lvl="6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7pPr>
            <a:lvl8pPr marL="3657600" lvl="7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8pPr>
            <a:lvl9pPr marL="4114800" lvl="8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80061" y="2678857"/>
            <a:ext cx="3158729" cy="8756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228600" algn="l">
              <a:spcBef>
                <a:spcPts val="38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/>
            </a:lvl1pPr>
            <a:lvl2pPr marL="914400" lvl="1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2pPr>
            <a:lvl3pPr marL="1371600" lvl="2" indent="-228600" algn="l">
              <a:spcBef>
                <a:spcPts val="260"/>
              </a:spcBef>
              <a:spcAft>
                <a:spcPts val="0"/>
              </a:spcAft>
              <a:buClr>
                <a:schemeClr val="lt1"/>
              </a:buClr>
              <a:buSzPts val="1300"/>
              <a:buNone/>
              <a:defRPr sz="1300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480060" y="2865545"/>
            <a:ext cx="4242197" cy="1194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 b="1"/>
            </a:lvl1pPr>
            <a:lvl2pPr marL="914400" lvl="1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/>
            </a:lvl2pPr>
            <a:lvl3pPr marL="1371600" lvl="2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3pPr>
            <a:lvl4pPr marL="1828800" lvl="3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4pPr>
            <a:lvl5pPr marL="2286000" lvl="4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5pPr>
            <a:lvl6pPr marL="2743200" lvl="5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6pPr>
            <a:lvl7pPr marL="3200400" lvl="6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7pPr>
            <a:lvl8pPr marL="3657600" lvl="7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8pPr>
            <a:lvl9pPr marL="4114800" lvl="8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480060" y="4059767"/>
            <a:ext cx="4242197" cy="7375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3"/>
          </p:nvPr>
        </p:nvSpPr>
        <p:spPr>
          <a:xfrm>
            <a:off x="4877278" y="2865545"/>
            <a:ext cx="4243863" cy="1194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b" anchorCtr="0">
            <a:noAutofit/>
          </a:bodyPr>
          <a:lstStyle>
            <a:lvl1pPr marL="457200" lvl="0" indent="-2286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 b="1"/>
            </a:lvl1pPr>
            <a:lvl2pPr marL="914400" lvl="1" indent="-2286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 b="1"/>
            </a:lvl2pPr>
            <a:lvl3pPr marL="1371600" lvl="2" indent="-2286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3pPr>
            <a:lvl4pPr marL="1828800" lvl="3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4pPr>
            <a:lvl5pPr marL="2286000" lvl="4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5pPr>
            <a:lvl6pPr marL="2743200" lvl="5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6pPr>
            <a:lvl7pPr marL="3200400" lvl="6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7pPr>
            <a:lvl8pPr marL="3657600" lvl="7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8pPr>
            <a:lvl9pPr marL="4114800" lvl="8" indent="-22860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4"/>
          </p:nvPr>
        </p:nvSpPr>
        <p:spPr>
          <a:xfrm>
            <a:off x="4877278" y="4059767"/>
            <a:ext cx="4243863" cy="7375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–"/>
              <a:defRPr sz="26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–"/>
              <a:defRPr sz="2100"/>
            </a:lvl4pPr>
            <a:lvl5pPr marL="2286000" lvl="4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»"/>
              <a:defRPr sz="2100"/>
            </a:lvl5pPr>
            <a:lvl6pPr marL="2743200" lvl="5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6pPr>
            <a:lvl7pPr marL="3200400" lvl="6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7pPr>
            <a:lvl8pPr marL="3657600" lvl="7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8pPr>
            <a:lvl9pPr marL="4114800" lvl="8" indent="-361950" algn="l"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480060" y="2987041"/>
            <a:ext cx="4240530" cy="8448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69900" algn="l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Char char="•"/>
              <a:defRPr sz="38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–"/>
              <a:defRPr sz="3200"/>
            </a:lvl2pPr>
            <a:lvl3pPr marL="1371600" lvl="2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3pPr>
            <a:lvl4pPr marL="1828800" lvl="3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4pPr>
            <a:lvl5pPr marL="2286000" lvl="4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»"/>
              <a:defRPr sz="2400"/>
            </a:lvl5pPr>
            <a:lvl6pPr marL="2743200" lvl="5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6pPr>
            <a:lvl7pPr marL="3200400" lvl="6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7pPr>
            <a:lvl8pPr marL="3657600" lvl="7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8pPr>
            <a:lvl9pPr marL="4114800" lvl="8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4880610" y="2987041"/>
            <a:ext cx="4240530" cy="8448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lvl="0" indent="-469900" algn="l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Char char="•"/>
              <a:defRPr sz="3800"/>
            </a:lvl1pPr>
            <a:lvl2pPr marL="914400" lvl="1" indent="-4318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Char char="–"/>
              <a:defRPr sz="3200"/>
            </a:lvl2pPr>
            <a:lvl3pPr marL="1371600" lvl="2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Char char="•"/>
              <a:defRPr sz="2600"/>
            </a:lvl3pPr>
            <a:lvl4pPr marL="1828800" lvl="3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/>
            </a:lvl4pPr>
            <a:lvl5pPr marL="2286000" lvl="4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»"/>
              <a:defRPr sz="2400"/>
            </a:lvl5pPr>
            <a:lvl6pPr marL="2743200" lvl="5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6pPr>
            <a:lvl7pPr marL="3200400" lvl="6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7pPr>
            <a:lvl8pPr marL="3657600" lvl="7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8pPr>
            <a:lvl9pPr marL="4114800" lvl="8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81012" y="512762"/>
            <a:ext cx="8639175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9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81012" y="2987675"/>
            <a:ext cx="8639175" cy="8448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t" anchorCtr="0">
            <a:noAutofit/>
          </a:bodyPr>
          <a:lstStyle>
            <a:lvl1pPr marL="457200" marR="0" lvl="0" indent="-501650" algn="l" rtl="0">
              <a:spcBef>
                <a:spcPts val="860"/>
              </a:spcBef>
              <a:spcAft>
                <a:spcPts val="0"/>
              </a:spcAft>
              <a:buClr>
                <a:schemeClr val="lt1"/>
              </a:buClr>
              <a:buSzPts val="4300"/>
              <a:buFont typeface="Arial"/>
              <a:buChar char="•"/>
              <a:defRPr sz="4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69900" algn="l" rtl="0">
              <a:spcBef>
                <a:spcPts val="76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Char char="–"/>
              <a:defRPr sz="3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318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–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»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810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79775" y="11864975"/>
            <a:ext cx="3041650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81812" y="11864975"/>
            <a:ext cx="2238375" cy="681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2475" tIns="61225" rIns="122475" bIns="612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F3DE117-284E-8380-494D-C25342C15B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601200" cy="12801600"/>
          </a:xfrm>
          <a:prstGeom prst="rect">
            <a:avLst/>
          </a:prstGeom>
        </p:spPr>
      </p:pic>
      <p:sp>
        <p:nvSpPr>
          <p:cNvPr id="89" name="Google Shape;89;p1"/>
          <p:cNvSpPr txBox="1"/>
          <p:nvPr/>
        </p:nvSpPr>
        <p:spPr>
          <a:xfrm>
            <a:off x="420675" y="1408669"/>
            <a:ext cx="4298609" cy="1399269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12065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INTRODUCCIÓN /DESCRIPCIÓN GENERAL</a:t>
            </a:r>
            <a:endParaRPr sz="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0650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endParaRPr sz="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20675" y="234777"/>
            <a:ext cx="8768194" cy="1030383"/>
          </a:xfrm>
          <a:prstGeom prst="rect">
            <a:avLst/>
          </a:prstGeom>
          <a:noFill/>
          <a:ln w="57150" cap="flat" cmpd="thinThick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625" tIns="19800" rIns="39625" bIns="19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lang="es-ES" sz="2400" b="1" dirty="0">
                <a:solidFill>
                  <a:schemeClr val="bg1"/>
                </a:solidFill>
              </a:rPr>
              <a:t>ÍTULO DE LA INVESTIGACIÓN O INSTITUCIONALIZACIÓN</a:t>
            </a:r>
            <a:endParaRPr sz="24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000"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4881914" y="1408668"/>
            <a:ext cx="4298609" cy="1368661"/>
          </a:xfrm>
          <a:prstGeom prst="rect">
            <a:avLst/>
          </a:prstGeom>
          <a:noFill/>
          <a:ln w="57150" cap="flat" cmpd="thinThick">
            <a:noFill/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9250" tIns="109250" rIns="156075" bIns="93650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Nombre y apellidos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Nombre y apellidos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…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Nombre de la institución, país, email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Nombre de la institución, país, email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s-ES" sz="14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...</a:t>
            </a:r>
            <a:r>
              <a:rPr lang="es-ES" sz="1400" b="0" i="1" u="none" strike="noStrike" cap="none" baseline="30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600" b="1" i="0" u="none" strike="noStrike" cap="none" dirty="0">
              <a:solidFill>
                <a:srgbClr val="51515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12325" y="2932637"/>
            <a:ext cx="4306959" cy="2149784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b="1" dirty="0">
                <a:solidFill>
                  <a:schemeClr val="dk1"/>
                </a:solidFill>
              </a:rPr>
              <a:t>ALINEACIÓN CON LA/S LÍNEA/S TEMÁTICA/S</a:t>
            </a: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94" name="Google Shape;94;p1"/>
          <p:cNvSpPr txBox="1"/>
          <p:nvPr/>
        </p:nvSpPr>
        <p:spPr>
          <a:xfrm>
            <a:off x="4881914" y="7198186"/>
            <a:ext cx="4306955" cy="3390687"/>
          </a:xfrm>
          <a:prstGeom prst="rect">
            <a:avLst/>
          </a:prstGeom>
          <a:noFill/>
          <a:ln w="57150" cap="flat" cmpd="thinThick">
            <a:noFill/>
            <a:prstDash val="solid"/>
            <a:miter lim="8000"/>
            <a:headEnd type="none" w="sm" len="sm"/>
            <a:tailEnd type="none" w="sm" len="sm"/>
          </a:ln>
          <a:effectLst/>
        </p:spPr>
        <p:txBody>
          <a:bodyPr spcFirstLastPara="1" wrap="square" lIns="39625" tIns="19800" rIns="39625" bIns="19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ES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CONCLUSIONES, PROPUESTAS, RETOS, PROYECCIÓN FUTURA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ES" sz="1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Conclusiones, propuestas, retos, proyección futura, con especial referencia a su contribución a los ODS</a:t>
            </a:r>
            <a:endParaRPr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4881914" y="5207122"/>
            <a:ext cx="4306955" cy="186094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 Y DISCUSIÓN</a:t>
            </a: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0995" marR="0" lvl="0" indent="-91531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20675" y="5207121"/>
            <a:ext cx="4306959" cy="1860944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b="1" dirty="0">
                <a:solidFill>
                  <a:schemeClr val="dk1"/>
                </a:solidFill>
              </a:rPr>
              <a:t>METODOLOGÍA</a:t>
            </a:r>
            <a:endParaRPr dirty="0"/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412324" y="7159780"/>
            <a:ext cx="4306959" cy="3467501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lvl="0" algn="just">
              <a:spcBef>
                <a:spcPts val="87"/>
              </a:spcBef>
              <a:buClr>
                <a:schemeClr val="dk1"/>
              </a:buClr>
              <a:buSzPts val="1000"/>
            </a:pPr>
            <a:r>
              <a:rPr lang="es-ES" b="1" dirty="0">
                <a:solidFill>
                  <a:schemeClr val="dk1"/>
                </a:solidFill>
              </a:rPr>
              <a:t>RESULTADOS Y DISCUSIÓN RELACIONADO CON LA AGENDA 2030 Y AGENDA CANARIA DE DESARROLLO SOSTENIBLE 2030</a:t>
            </a:r>
          </a:p>
          <a:p>
            <a:pPr marL="52314" algn="just">
              <a:spcBef>
                <a:spcPts val="87"/>
              </a:spcBef>
              <a:buClr>
                <a:schemeClr val="dk1"/>
              </a:buClr>
              <a:buSzPts val="1000"/>
            </a:pPr>
            <a:r>
              <a:rPr lang="es-ES" sz="1000" dirty="0">
                <a:solidFill>
                  <a:schemeClr val="dk1"/>
                </a:solidFill>
              </a:rPr>
              <a:t>Explicar de qué manera se relaciona el trabajo con los ODS</a:t>
            </a:r>
            <a:endParaRPr lang="es-ES" sz="1000" b="1" dirty="0">
              <a:solidFill>
                <a:schemeClr val="dk1"/>
              </a:solidFill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420675" y="10693974"/>
            <a:ext cx="8768194" cy="797810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52314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REFERENCIAS BIBLIOGRÁFICAS</a:t>
            </a: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0995" marR="0" lvl="0" indent="-91531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4881914" y="2917333"/>
            <a:ext cx="4306955" cy="2149784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spcFirstLastPara="1" wrap="square" lIns="31975" tIns="42650" rIns="106625" bIns="426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s-ES" sz="1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MARCO TEÓRICO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0995" marR="0" lvl="0" indent="-91531" algn="just" rtl="0">
              <a:lnSpc>
                <a:spcPct val="10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2314" marR="0" lvl="0" indent="0" algn="just" rtl="0">
              <a:lnSpc>
                <a:spcPct val="90000"/>
              </a:lnSpc>
              <a:spcBef>
                <a:spcPts val="87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endParaRPr sz="9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112</Words>
  <Application>Microsoft Macintosh PowerPoint</Application>
  <PresentationFormat>Papel A3 (297 x 420 mm)</PresentationFormat>
  <Paragraphs>54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Ana</dc:creator>
  <cp:lastModifiedBy>Creativica Agencia de Comunicación</cp:lastModifiedBy>
  <cp:revision>9</cp:revision>
  <dcterms:created xsi:type="dcterms:W3CDTF">2013-05-08T15:42:35Z</dcterms:created>
  <dcterms:modified xsi:type="dcterms:W3CDTF">2026-07-03T14:43:59Z</dcterms:modified>
</cp:coreProperties>
</file>